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0" r:id="rId2"/>
    <p:sldId id="275" r:id="rId3"/>
    <p:sldId id="261" r:id="rId4"/>
    <p:sldId id="276" r:id="rId5"/>
    <p:sldId id="277" r:id="rId6"/>
    <p:sldId id="293" r:id="rId7"/>
    <p:sldId id="278" r:id="rId8"/>
    <p:sldId id="289" r:id="rId9"/>
    <p:sldId id="290" r:id="rId10"/>
    <p:sldId id="282" r:id="rId11"/>
    <p:sldId id="279" r:id="rId12"/>
    <p:sldId id="280" r:id="rId13"/>
    <p:sldId id="283" r:id="rId14"/>
    <p:sldId id="291" r:id="rId15"/>
    <p:sldId id="288" r:id="rId16"/>
    <p:sldId id="292" r:id="rId17"/>
  </p:sldIdLst>
  <p:sldSz cx="9144000" cy="6858000" type="screen4x3"/>
  <p:notesSz cx="7010400" cy="92964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57" autoAdjust="0"/>
    <p:restoredTop sz="94660"/>
  </p:normalViewPr>
  <p:slideViewPr>
    <p:cSldViewPr>
      <p:cViewPr>
        <p:scale>
          <a:sx n="66" d="100"/>
          <a:sy n="66" d="100"/>
        </p:scale>
        <p:origin x="-1428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809CF05-0CEB-4107-8526-FFC821D3B568}" type="datetimeFigureOut">
              <a:rPr lang="nl-NL" smtClean="0"/>
              <a:t>6-6-2018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35F525-9080-433A-A719-49E020D70A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4600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580D54-E8D4-4224-8699-D8F82C30F1E1}" type="datetimeFigureOut">
              <a:rPr lang="nl-NL" smtClean="0"/>
              <a:pPr/>
              <a:t>6-6-2018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>
              <a:solidFill>
                <a:srgbClr val="7030A0">
                  <a:tint val="20000"/>
                </a:srgbClr>
              </a:solidFill>
            </a:endParaRPr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17621C-E867-4D19-958B-D42215D81D8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64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6-6-2018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19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6-6-2018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7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6-6-2018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1309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6-6-2018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6748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6-6-2018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06657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6-6-2018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54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6-6-2018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0954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6-6-2018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474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6-6-2018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571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6-6-2018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98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6-6-2018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40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PQjUJFVFC4&amp;list=PL_6f53aXfarkROY1O13lLYZ6TUzZ4CDsU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Lt2uuoemn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Agogische vakken</a:t>
            </a:r>
            <a:endParaRPr lang="nl-NL" dirty="0"/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Periode </a:t>
            </a:r>
            <a:r>
              <a:rPr lang="nl-NL" dirty="0"/>
              <a:t>2</a:t>
            </a:r>
            <a:endParaRPr lang="nl-NL" dirty="0" smtClean="0"/>
          </a:p>
          <a:p>
            <a:r>
              <a:rPr lang="nl-NL" dirty="0" smtClean="0"/>
              <a:t>Les 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855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67544" y="2492897"/>
            <a:ext cx="8229600" cy="3672408"/>
          </a:xfrm>
        </p:spPr>
        <p:txBody>
          <a:bodyPr/>
          <a:lstStyle/>
          <a:p>
            <a:r>
              <a:rPr lang="nl-NL" dirty="0" smtClean="0"/>
              <a:t>opdracht </a:t>
            </a:r>
            <a:r>
              <a:rPr lang="nl-NL" dirty="0"/>
              <a:t>individueel. </a:t>
            </a:r>
            <a:endParaRPr lang="nl-NL" dirty="0" smtClean="0"/>
          </a:p>
          <a:p>
            <a:r>
              <a:rPr lang="nl-NL" dirty="0" smtClean="0"/>
              <a:t>Vul </a:t>
            </a:r>
            <a:r>
              <a:rPr lang="nl-NL" dirty="0"/>
              <a:t>het schema </a:t>
            </a:r>
            <a:r>
              <a:rPr lang="nl-NL" dirty="0" smtClean="0"/>
              <a:t>op opdrachtblad in.</a:t>
            </a:r>
          </a:p>
          <a:p>
            <a:r>
              <a:rPr lang="nl-NL" dirty="0" smtClean="0"/>
              <a:t>Geef </a:t>
            </a:r>
            <a:r>
              <a:rPr lang="nl-NL" dirty="0"/>
              <a:t>met een kruisje aan of het gaat om verbale of non-verbale communicatie</a:t>
            </a:r>
            <a:r>
              <a:rPr lang="nl-NL" dirty="0" smtClean="0"/>
              <a:t>.</a:t>
            </a:r>
          </a:p>
          <a:p>
            <a:r>
              <a:rPr lang="nl-NL" dirty="0" smtClean="0"/>
              <a:t>Tijd 5 minuten</a:t>
            </a:r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Individueel opdracht </a:t>
            </a:r>
            <a:br>
              <a:rPr lang="nl-NL" dirty="0" smtClean="0"/>
            </a:br>
            <a:r>
              <a:rPr lang="nl-NL" dirty="0" smtClean="0"/>
              <a:t>non verbaal en verbale communicatie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032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opdracht met de hele groep.</a:t>
            </a:r>
          </a:p>
          <a:p>
            <a:r>
              <a:rPr lang="nl-NL" dirty="0" smtClean="0"/>
              <a:t>Doel:</a:t>
            </a:r>
            <a:r>
              <a:rPr lang="nl-NL" dirty="0"/>
              <a:t> lukt het om non-verbaal afspraken te maken over wie gaat lopen? </a:t>
            </a:r>
          </a:p>
          <a:p>
            <a:endParaRPr lang="nl-NL" dirty="0" smtClean="0"/>
          </a:p>
          <a:p>
            <a:r>
              <a:rPr lang="nl-NL" dirty="0" smtClean="0"/>
              <a:t>Zoek </a:t>
            </a:r>
            <a:r>
              <a:rPr lang="nl-NL" dirty="0"/>
              <a:t>een plekje in de ruimte. </a:t>
            </a:r>
            <a:endParaRPr lang="nl-NL" dirty="0" smtClean="0"/>
          </a:p>
          <a:p>
            <a:r>
              <a:rPr lang="nl-NL" dirty="0" smtClean="0"/>
              <a:t>Je </a:t>
            </a:r>
            <a:r>
              <a:rPr lang="nl-NL" dirty="0"/>
              <a:t>communiceert nu </a:t>
            </a:r>
            <a:r>
              <a:rPr lang="nl-NL" u="sng" dirty="0"/>
              <a:t>niet meer </a:t>
            </a:r>
            <a:r>
              <a:rPr lang="nl-NL" dirty="0"/>
              <a:t>verbaal. </a:t>
            </a:r>
            <a:endParaRPr lang="nl-NL" dirty="0" smtClean="0"/>
          </a:p>
          <a:p>
            <a:r>
              <a:rPr lang="nl-NL" dirty="0" smtClean="0"/>
              <a:t>Vanaf </a:t>
            </a:r>
            <a:r>
              <a:rPr lang="nl-NL" dirty="0"/>
              <a:t>nu wordt er dus niet meer gesproken. 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Wanneer </a:t>
            </a:r>
            <a:r>
              <a:rPr lang="nl-NL" dirty="0"/>
              <a:t>de docent een teken geeft, mag één groepslid starten met lopen. 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Wanneer </a:t>
            </a:r>
            <a:r>
              <a:rPr lang="nl-NL" dirty="0"/>
              <a:t>hij of zij stopt, starten twee anderen met </a:t>
            </a:r>
            <a:r>
              <a:rPr lang="nl-NL" dirty="0" smtClean="0"/>
              <a:t>lopen. Zij </a:t>
            </a:r>
            <a:r>
              <a:rPr lang="nl-NL" dirty="0"/>
              <a:t>stoppen tegelijk met lopen. 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Nu </a:t>
            </a:r>
            <a:r>
              <a:rPr lang="nl-NL" dirty="0"/>
              <a:t>mogen drie anderen lopen, hierna vier, daarna vijf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Opdracht </a:t>
            </a:r>
            <a:r>
              <a:rPr lang="nl-NL" dirty="0" smtClean="0"/>
              <a:t>Lopen </a:t>
            </a:r>
            <a:r>
              <a:rPr lang="nl-NL" dirty="0"/>
              <a:t>of stilstaan: dramaoefening* </a:t>
            </a:r>
          </a:p>
        </p:txBody>
      </p:sp>
    </p:spTree>
    <p:extLst>
      <p:ext uri="{BB962C8B-B14F-4D97-AF65-F5344CB8AC3E}">
        <p14:creationId xmlns:p14="http://schemas.microsoft.com/office/powerpoint/2010/main" val="26794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lukt </a:t>
            </a:r>
            <a:r>
              <a:rPr lang="nl-NL" dirty="0"/>
              <a:t>het om non-verbaal afspraken te maken over wie gaat lopen? En wanneer te stoppen? </a:t>
            </a:r>
            <a:endParaRPr lang="nl-NL" dirty="0" smtClean="0"/>
          </a:p>
          <a:p>
            <a:r>
              <a:rPr lang="nl-NL" dirty="0"/>
              <a:t>H</a:t>
            </a:r>
            <a:r>
              <a:rPr lang="nl-NL" dirty="0" smtClean="0"/>
              <a:t>oe </a:t>
            </a:r>
            <a:r>
              <a:rPr lang="nl-NL" dirty="0"/>
              <a:t>komt dit, denk je? </a:t>
            </a:r>
            <a:endParaRPr lang="nl-NL" dirty="0" smtClean="0"/>
          </a:p>
          <a:p>
            <a:r>
              <a:rPr lang="nl-NL" dirty="0" smtClean="0"/>
              <a:t>Wat </a:t>
            </a:r>
            <a:r>
              <a:rPr lang="nl-NL" dirty="0"/>
              <a:t>maakt het zo makkelijk of juist moeilijk? </a:t>
            </a:r>
            <a:endParaRPr lang="nl-NL" dirty="0" smtClean="0"/>
          </a:p>
          <a:p>
            <a:r>
              <a:rPr lang="nl-NL" dirty="0"/>
              <a:t>M</a:t>
            </a:r>
            <a:r>
              <a:rPr lang="nl-NL" dirty="0" smtClean="0"/>
              <a:t>aakt </a:t>
            </a:r>
            <a:r>
              <a:rPr lang="nl-NL" dirty="0"/>
              <a:t>het verschil of er één persoon moet gaan lopen of meerderen? </a:t>
            </a:r>
            <a:endParaRPr lang="nl-NL" dirty="0" smtClean="0"/>
          </a:p>
          <a:p>
            <a:r>
              <a:rPr lang="nl-NL" dirty="0" smtClean="0"/>
              <a:t>Hoe </a:t>
            </a:r>
            <a:r>
              <a:rPr lang="nl-NL" dirty="0"/>
              <a:t>komt dat, denk je?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Nabespreking Opdracht Lopen </a:t>
            </a:r>
            <a:r>
              <a:rPr lang="nl-NL" dirty="0"/>
              <a:t>of stilstaan: dramaoefening* </a:t>
            </a:r>
          </a:p>
        </p:txBody>
      </p:sp>
    </p:spTree>
    <p:extLst>
      <p:ext uri="{BB962C8B-B14F-4D97-AF65-F5344CB8AC3E}">
        <p14:creationId xmlns:p14="http://schemas.microsoft.com/office/powerpoint/2010/main" val="357432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Individueel opdracht op werkblad</a:t>
            </a:r>
          </a:p>
          <a:p>
            <a:r>
              <a:rPr lang="nl-NL" dirty="0" smtClean="0"/>
              <a:t>Beschrijf situatie waarbij de voorkeur gekozen wordt voor een bepaalde manier van communiceren</a:t>
            </a:r>
          </a:p>
          <a:p>
            <a:r>
              <a:rPr lang="nl-NL" dirty="0" smtClean="0"/>
              <a:t>Tijd: 10 minuten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Opdracht manieren van communiceren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909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Zoek de volgende informatie in je boek:</a:t>
            </a:r>
          </a:p>
          <a:p>
            <a:pPr marL="624078" indent="-514350">
              <a:buFont typeface="+mj-lt"/>
              <a:buAutoNum type="arabicPeriod"/>
            </a:pPr>
            <a:r>
              <a:rPr lang="nl-NL" sz="2400" dirty="0" smtClean="0"/>
              <a:t>Welke zijn de hoofdoelen van communicatie? </a:t>
            </a:r>
            <a:r>
              <a:rPr lang="nl-NL" sz="1800" dirty="0" smtClean="0"/>
              <a:t>Paragraaf 5.4</a:t>
            </a:r>
          </a:p>
          <a:p>
            <a:pPr marL="624078" indent="-514350">
              <a:buFont typeface="+mj-lt"/>
              <a:buAutoNum type="arabicPeriod"/>
            </a:pPr>
            <a:r>
              <a:rPr lang="nl-NL" sz="2400" dirty="0" smtClean="0"/>
              <a:t>Geeft een voorbeeld per hoofddoel</a:t>
            </a:r>
          </a:p>
          <a:p>
            <a:pPr marL="624078" indent="-514350">
              <a:buFont typeface="+mj-lt"/>
              <a:buAutoNum type="arabicPeriod"/>
            </a:pPr>
            <a:endParaRPr lang="nl-NL" sz="2400" dirty="0" smtClean="0"/>
          </a:p>
          <a:p>
            <a:pPr marL="624078" indent="-514350">
              <a:buFont typeface="+mj-lt"/>
              <a:buAutoNum type="arabicPeriod"/>
            </a:pPr>
            <a:r>
              <a:rPr lang="nl-NL" sz="2400" dirty="0" smtClean="0"/>
              <a:t>Wat wordt er bedoeld met coderen? </a:t>
            </a:r>
            <a:r>
              <a:rPr lang="nl-NL" sz="1800" dirty="0" smtClean="0"/>
              <a:t>Paragraaf 5.2.2.</a:t>
            </a:r>
          </a:p>
          <a:p>
            <a:pPr marL="624078" indent="-514350">
              <a:buFont typeface="+mj-lt"/>
              <a:buAutoNum type="arabicPeriod"/>
            </a:pPr>
            <a:r>
              <a:rPr lang="nl-NL" sz="2400" dirty="0" smtClean="0"/>
              <a:t>Geef een voorbeeld uit praktijk van coderen</a:t>
            </a:r>
          </a:p>
          <a:p>
            <a:pPr marL="624078" indent="-514350">
              <a:buFont typeface="+mj-lt"/>
              <a:buAutoNum type="arabicPeriod"/>
            </a:pPr>
            <a:endParaRPr lang="nl-NL" sz="2400" dirty="0" smtClean="0"/>
          </a:p>
          <a:p>
            <a:pPr marL="624078" indent="-514350">
              <a:buFont typeface="+mj-lt"/>
              <a:buAutoNum type="arabicPeriod"/>
            </a:pPr>
            <a:r>
              <a:rPr lang="nl-NL" sz="2400" dirty="0" smtClean="0"/>
              <a:t>Wat wordt er bedoeld met decoderen?</a:t>
            </a:r>
            <a:r>
              <a:rPr lang="nl-NL" sz="2400" dirty="0"/>
              <a:t> </a:t>
            </a:r>
            <a:r>
              <a:rPr lang="nl-NL" sz="1800" dirty="0"/>
              <a:t>Paragraaf 5.2.2.</a:t>
            </a:r>
            <a:endParaRPr lang="nl-NL" sz="1800" dirty="0" smtClean="0"/>
          </a:p>
          <a:p>
            <a:pPr marL="624078" indent="-514350">
              <a:buFont typeface="+mj-lt"/>
              <a:buAutoNum type="arabicPeriod"/>
            </a:pPr>
            <a:r>
              <a:rPr lang="nl-NL" sz="2400" dirty="0" smtClean="0"/>
              <a:t>Geef een voorbeeld uit praktijk van decoderen</a:t>
            </a:r>
          </a:p>
          <a:p>
            <a:pPr marL="624078" indent="-514350">
              <a:buFont typeface="+mj-lt"/>
              <a:buAutoNum type="arabicPeriod"/>
            </a:pPr>
            <a:endParaRPr lang="nl-NL" sz="2400" dirty="0"/>
          </a:p>
          <a:p>
            <a:pPr marL="624078" indent="-514350">
              <a:buFont typeface="+mj-lt"/>
              <a:buAutoNum type="arabicPeriod"/>
            </a:pPr>
            <a:r>
              <a:rPr lang="nl-NL" sz="2400" dirty="0" smtClean="0"/>
              <a:t>Tijd: 15 minuten</a:t>
            </a:r>
            <a:endParaRPr lang="nl-NL" sz="24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Doelen van communicatie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960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smtClean="0"/>
              <a:t>Doe </a:t>
            </a:r>
            <a:r>
              <a:rPr lang="nl-NL" dirty="0"/>
              <a:t>deze opdracht individueel</a:t>
            </a:r>
            <a:r>
              <a:rPr lang="nl-NL" dirty="0" smtClean="0"/>
              <a:t>.</a:t>
            </a:r>
          </a:p>
          <a:p>
            <a:r>
              <a:rPr lang="nl-NL" dirty="0" smtClean="0"/>
              <a:t>Kijk goed naar de film en analyseer </a:t>
            </a:r>
            <a:r>
              <a:rPr lang="nl-NL" dirty="0"/>
              <a:t>deze situatie met behulp van het communicatieschema. </a:t>
            </a:r>
            <a:endParaRPr lang="nl-NL" dirty="0" smtClean="0"/>
          </a:p>
          <a:p>
            <a:r>
              <a:rPr lang="nl-NL" dirty="0" smtClean="0"/>
              <a:t>Denk </a:t>
            </a:r>
            <a:r>
              <a:rPr lang="nl-NL" dirty="0"/>
              <a:t>aan: </a:t>
            </a:r>
            <a:endParaRPr lang="nl-NL" dirty="0" smtClean="0"/>
          </a:p>
          <a:p>
            <a:pPr lvl="1"/>
            <a:r>
              <a:rPr lang="nl-NL" dirty="0" smtClean="0"/>
              <a:t>Wie </a:t>
            </a:r>
            <a:r>
              <a:rPr lang="nl-NL" dirty="0"/>
              <a:t>is de zender? </a:t>
            </a:r>
            <a:endParaRPr lang="nl-NL" dirty="0" smtClean="0"/>
          </a:p>
          <a:p>
            <a:pPr lvl="1"/>
            <a:r>
              <a:rPr lang="nl-NL" dirty="0" smtClean="0"/>
              <a:t>Welke </a:t>
            </a:r>
            <a:r>
              <a:rPr lang="nl-NL" dirty="0"/>
              <a:t>boodschap wordt er verzonden? </a:t>
            </a:r>
            <a:endParaRPr lang="nl-NL" dirty="0" smtClean="0"/>
          </a:p>
          <a:p>
            <a:pPr lvl="1"/>
            <a:r>
              <a:rPr lang="nl-NL" dirty="0" smtClean="0"/>
              <a:t>Wat </a:t>
            </a:r>
            <a:r>
              <a:rPr lang="nl-NL" dirty="0"/>
              <a:t>is het doel? </a:t>
            </a:r>
            <a:endParaRPr lang="nl-NL" dirty="0" smtClean="0"/>
          </a:p>
          <a:p>
            <a:pPr lvl="1"/>
            <a:r>
              <a:rPr lang="nl-NL" dirty="0" smtClean="0"/>
              <a:t>Hoe </a:t>
            </a:r>
            <a:r>
              <a:rPr lang="nl-NL" dirty="0"/>
              <a:t>wordt deze gecodeerd en </a:t>
            </a:r>
            <a:r>
              <a:rPr lang="nl-NL" dirty="0" smtClean="0"/>
              <a:t>gedecodeerd?</a:t>
            </a:r>
          </a:p>
          <a:p>
            <a:pPr lvl="1"/>
            <a:r>
              <a:rPr lang="nl-NL" dirty="0" smtClean="0"/>
              <a:t>Welke </a:t>
            </a:r>
            <a:r>
              <a:rPr lang="nl-NL" dirty="0"/>
              <a:t>boodschappen worden er verbaal verstuurd, welke non-verbaal? </a:t>
            </a:r>
            <a:endParaRPr lang="nl-NL" dirty="0" smtClean="0"/>
          </a:p>
          <a:p>
            <a:pPr lvl="1"/>
            <a:r>
              <a:rPr lang="nl-NL" dirty="0" smtClean="0"/>
              <a:t>Wat </a:t>
            </a:r>
            <a:r>
              <a:rPr lang="nl-NL" dirty="0"/>
              <a:t>kan er misgaan</a:t>
            </a:r>
            <a:r>
              <a:rPr lang="nl-NL" dirty="0" smtClean="0"/>
              <a:t>?</a:t>
            </a:r>
          </a:p>
          <a:p>
            <a:endParaRPr lang="nl-NL" dirty="0" smtClean="0"/>
          </a:p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www.youtube.com/watch?v=EPQjUJFVFC4&amp;list=PL_6f53aXfarkROY1O13lLYZ6TUzZ4CDsU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Bespreek </a:t>
            </a:r>
            <a:r>
              <a:rPr lang="nl-NL" dirty="0"/>
              <a:t>je analyse in de groep. Zijn er verschillen? Zo ja, welke?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  <a:r>
              <a:rPr lang="nl-NL" dirty="0" smtClean="0"/>
              <a:t>Situatieschets</a:t>
            </a:r>
            <a:r>
              <a:rPr lang="nl-NL" dirty="0"/>
              <a:t>** </a:t>
            </a:r>
          </a:p>
        </p:txBody>
      </p:sp>
    </p:spTree>
    <p:extLst>
      <p:ext uri="{BB962C8B-B14F-4D97-AF65-F5344CB8AC3E}">
        <p14:creationId xmlns:p14="http://schemas.microsoft.com/office/powerpoint/2010/main" val="1286144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ging goed?</a:t>
            </a:r>
          </a:p>
          <a:p>
            <a:r>
              <a:rPr lang="nl-NL" dirty="0" smtClean="0"/>
              <a:t>Wat kon beter?</a:t>
            </a:r>
          </a:p>
          <a:p>
            <a:r>
              <a:rPr lang="nl-NL" dirty="0" smtClean="0"/>
              <a:t>Wat zijn de tips en tops?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Evaluatie en afronding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557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Je kunt de </a:t>
            </a:r>
            <a:r>
              <a:rPr lang="nl-NL" dirty="0"/>
              <a:t>belangrijkste begrippen uit het thema </a:t>
            </a:r>
            <a:r>
              <a:rPr lang="nl-NL" dirty="0" smtClean="0"/>
              <a:t>communicatie beschrijven</a:t>
            </a:r>
          </a:p>
          <a:p>
            <a:r>
              <a:rPr lang="nl-NL" dirty="0" smtClean="0"/>
              <a:t>Je kunt </a:t>
            </a:r>
            <a:r>
              <a:rPr lang="nl-NL" dirty="0"/>
              <a:t>het doel van communicatie en de verschillende vormen van communicatie beschrijven (met voorbeelden) </a:t>
            </a:r>
            <a:endParaRPr lang="nl-NL" dirty="0" smtClean="0"/>
          </a:p>
          <a:p>
            <a:r>
              <a:rPr lang="nl-NL" dirty="0" smtClean="0"/>
              <a:t>Je kunt </a:t>
            </a:r>
            <a:r>
              <a:rPr lang="nl-NL" dirty="0"/>
              <a:t>het communicatieschema beschrijven en toepassen op een concrete </a:t>
            </a:r>
            <a:r>
              <a:rPr lang="nl-NL" dirty="0" smtClean="0"/>
              <a:t>situatie</a:t>
            </a:r>
          </a:p>
          <a:p>
            <a:r>
              <a:rPr lang="nl-NL" dirty="0" smtClean="0"/>
              <a:t>Je beschrijft </a:t>
            </a:r>
            <a:r>
              <a:rPr lang="nl-NL" dirty="0"/>
              <a:t>het belang van communiceren in je toekomstige beroep </a:t>
            </a:r>
            <a:endParaRPr lang="nl-NL" dirty="0" smtClean="0"/>
          </a:p>
          <a:p>
            <a:r>
              <a:rPr lang="nl-NL" dirty="0" smtClean="0"/>
              <a:t>Je kunt </a:t>
            </a:r>
            <a:r>
              <a:rPr lang="nl-NL" dirty="0"/>
              <a:t>aangeven waaraan je als gespreksdeelnemer moet voldoen (‘wanneer ben ik communicatief vaardig</a:t>
            </a:r>
            <a:r>
              <a:rPr lang="nl-NL" dirty="0" smtClean="0"/>
              <a:t>?’)</a:t>
            </a:r>
          </a:p>
          <a:p>
            <a:endParaRPr lang="nl-NL" dirty="0" smtClean="0"/>
          </a:p>
          <a:p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van deze les</a:t>
            </a:r>
            <a:endParaRPr lang="nl-N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721" y="116632"/>
            <a:ext cx="1227786" cy="1227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2788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nl-NL" dirty="0" smtClean="0"/>
              <a:t>Programma: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 smtClean="0"/>
              <a:t>Inleiding theorie communicatie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 smtClean="0"/>
              <a:t>Opdracht stellingen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 smtClean="0"/>
              <a:t>Theorie verbale en non verbale communicatie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 smtClean="0"/>
              <a:t>Drama oefening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 smtClean="0"/>
              <a:t>Theorie en opdracht communicatie doelen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 smtClean="0"/>
              <a:t>Opdracht situatie schets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 smtClean="0"/>
              <a:t>Evaluatie </a:t>
            </a:r>
            <a:r>
              <a:rPr lang="nl-NL" dirty="0" smtClean="0"/>
              <a:t>en afronding</a:t>
            </a:r>
          </a:p>
          <a:p>
            <a:pPr marL="109728" indent="0">
              <a:buNone/>
            </a:pPr>
            <a:endParaRPr lang="nl-NL" dirty="0" smtClean="0"/>
          </a:p>
          <a:p>
            <a:pPr marL="109728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pPr marL="109728" indent="0">
              <a:buNone/>
            </a:pPr>
            <a:endParaRPr lang="nl-NL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1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509120"/>
            <a:ext cx="2611444" cy="2267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545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communicatie?</a:t>
            </a:r>
          </a:p>
          <a:p>
            <a:pPr lvl="1"/>
            <a:r>
              <a:rPr lang="nl-NL" dirty="0" smtClean="0"/>
              <a:t>Informatieoverdracht</a:t>
            </a:r>
          </a:p>
          <a:p>
            <a:pPr lvl="1"/>
            <a:r>
              <a:rPr lang="nl-NL" dirty="0" smtClean="0"/>
              <a:t>Uitwisseling van gedachten, gevoelens, informatie en ideeën tussen mensen</a:t>
            </a:r>
          </a:p>
          <a:p>
            <a:pPr lvl="1"/>
            <a:r>
              <a:rPr lang="nl-NL" dirty="0" smtClean="0"/>
              <a:t>Met of zonder persoonlijk contact</a:t>
            </a:r>
          </a:p>
          <a:p>
            <a:pPr lvl="1"/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communicatie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221088"/>
            <a:ext cx="1656184" cy="1663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729733"/>
            <a:ext cx="254317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244" y="3501008"/>
            <a:ext cx="370522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777281"/>
            <a:ext cx="1487810" cy="1986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322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Communicatie proces</a:t>
            </a:r>
            <a:endParaRPr lang="nl-N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034453"/>
            <a:ext cx="1930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748173" y="4909810"/>
            <a:ext cx="18076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>
                <a:solidFill>
                  <a:srgbClr val="FF0000"/>
                </a:solidFill>
              </a:rPr>
              <a:t>Hey </a:t>
            </a:r>
            <a:r>
              <a:rPr lang="nl-NL" sz="1400" dirty="0" err="1" smtClean="0">
                <a:solidFill>
                  <a:srgbClr val="FF0000"/>
                </a:solidFill>
              </a:rPr>
              <a:t>Yadira</a:t>
            </a:r>
            <a:r>
              <a:rPr lang="nl-NL" sz="1400" dirty="0" smtClean="0">
                <a:solidFill>
                  <a:srgbClr val="FF0000"/>
                </a:solidFill>
              </a:rPr>
              <a:t>,</a:t>
            </a:r>
          </a:p>
          <a:p>
            <a:pPr algn="ctr"/>
            <a:r>
              <a:rPr lang="nl-NL" sz="1400" dirty="0" smtClean="0">
                <a:solidFill>
                  <a:srgbClr val="FF0000"/>
                </a:solidFill>
              </a:rPr>
              <a:t>Zullen we bij KFC gaan eten</a:t>
            </a:r>
            <a:endParaRPr lang="nl-NL" sz="1400" dirty="0">
              <a:solidFill>
                <a:srgbClr val="FF000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6742905" y="4482253"/>
            <a:ext cx="1197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1400" dirty="0" smtClean="0">
                <a:solidFill>
                  <a:srgbClr val="0070C0"/>
                </a:solidFill>
              </a:rPr>
              <a:t>Ja, </a:t>
            </a:r>
          </a:p>
          <a:p>
            <a:pPr algn="ctr"/>
            <a:r>
              <a:rPr lang="nl-NL" sz="1400" dirty="0" smtClean="0">
                <a:solidFill>
                  <a:srgbClr val="0070C0"/>
                </a:solidFill>
              </a:rPr>
              <a:t>leuk </a:t>
            </a:r>
            <a:r>
              <a:rPr lang="nl-NL" sz="1400" dirty="0" err="1" smtClean="0">
                <a:solidFill>
                  <a:srgbClr val="0070C0"/>
                </a:solidFill>
              </a:rPr>
              <a:t>Yonchi</a:t>
            </a:r>
            <a:endParaRPr lang="nl-NL" sz="1400" dirty="0">
              <a:solidFill>
                <a:srgbClr val="0070C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180716" y="1814189"/>
            <a:ext cx="13750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>
                <a:solidFill>
                  <a:srgbClr val="00B050"/>
                </a:solidFill>
              </a:rPr>
              <a:t>Degenen van wie de informatie uitgaat =</a:t>
            </a:r>
          </a:p>
          <a:p>
            <a:pPr algn="ctr"/>
            <a:r>
              <a:rPr lang="nl-NL" sz="1400" b="1" dirty="0" smtClean="0">
                <a:solidFill>
                  <a:srgbClr val="00B050"/>
                </a:solidFill>
              </a:rPr>
              <a:t>zender</a:t>
            </a:r>
            <a:endParaRPr lang="nl-NL" sz="1400" b="1" dirty="0">
              <a:solidFill>
                <a:srgbClr val="00B05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6838198" y="1844967"/>
            <a:ext cx="119472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>
                <a:solidFill>
                  <a:srgbClr val="0070C0"/>
                </a:solidFill>
              </a:rPr>
              <a:t>Degenen die de boodschap ontvangt =</a:t>
            </a:r>
          </a:p>
          <a:p>
            <a:pPr algn="ctr"/>
            <a:r>
              <a:rPr lang="nl-NL" sz="1400" b="1" dirty="0" smtClean="0">
                <a:solidFill>
                  <a:srgbClr val="0070C0"/>
                </a:solidFill>
              </a:rPr>
              <a:t>ontvanger</a:t>
            </a:r>
            <a:endParaRPr lang="nl-NL" sz="1400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276" y="3078252"/>
            <a:ext cx="79057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613796"/>
            <a:ext cx="871778" cy="772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kstvak 10"/>
          <p:cNvSpPr txBox="1"/>
          <p:nvPr/>
        </p:nvSpPr>
        <p:spPr>
          <a:xfrm>
            <a:off x="3951830" y="2552853"/>
            <a:ext cx="128622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>
                <a:solidFill>
                  <a:srgbClr val="FF0000"/>
                </a:solidFill>
              </a:rPr>
              <a:t>Wat wordt overgebracht</a:t>
            </a:r>
          </a:p>
          <a:p>
            <a:pPr algn="ctr"/>
            <a:r>
              <a:rPr lang="nl-NL" sz="1400" b="1" dirty="0" smtClean="0">
                <a:solidFill>
                  <a:srgbClr val="FF0000"/>
                </a:solidFill>
              </a:rPr>
              <a:t>boodschap</a:t>
            </a:r>
            <a:endParaRPr lang="nl-NL" sz="1400" b="1" dirty="0">
              <a:solidFill>
                <a:srgbClr val="FF0000"/>
              </a:solidFill>
            </a:endParaRPr>
          </a:p>
        </p:txBody>
      </p:sp>
      <p:cxnSp>
        <p:nvCxnSpPr>
          <p:cNvPr id="13" name="Rechte verbindingslijn met pijl 12"/>
          <p:cNvCxnSpPr/>
          <p:nvPr/>
        </p:nvCxnSpPr>
        <p:spPr>
          <a:xfrm>
            <a:off x="2699792" y="3613796"/>
            <a:ext cx="72008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>
            <a:off x="5436096" y="361379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64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www.youtube.com/watch?v=5Lt2uuoemnw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Communicatie en ruis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71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sz="2100" dirty="0" smtClean="0"/>
              <a:t>Groep van vier</a:t>
            </a:r>
          </a:p>
          <a:p>
            <a:r>
              <a:rPr lang="nl-NL" sz="2100" dirty="0" smtClean="0"/>
              <a:t>In </a:t>
            </a:r>
            <a:r>
              <a:rPr lang="nl-NL" sz="2100" dirty="0"/>
              <a:t>dit spel word je uitgedaagd na te denken over communicatie. </a:t>
            </a:r>
            <a:endParaRPr lang="nl-NL" sz="2100" dirty="0" smtClean="0"/>
          </a:p>
          <a:p>
            <a:r>
              <a:rPr lang="nl-NL" sz="2100" dirty="0" smtClean="0"/>
              <a:t>Lees </a:t>
            </a:r>
            <a:r>
              <a:rPr lang="nl-NL" sz="2100" dirty="0"/>
              <a:t>de stellingen en vorm er een mening over. Wissel deze meningen uit binnen </a:t>
            </a:r>
            <a:r>
              <a:rPr lang="nl-NL" sz="2100" dirty="0" smtClean="0"/>
              <a:t>de groep. </a:t>
            </a:r>
          </a:p>
          <a:p>
            <a:r>
              <a:rPr lang="nl-NL" sz="2100" dirty="0" smtClean="0"/>
              <a:t>Tijd 5 minuten per stelling om te discussiëren</a:t>
            </a:r>
          </a:p>
          <a:p>
            <a:endParaRPr lang="nl-NL" dirty="0"/>
          </a:p>
          <a:p>
            <a:r>
              <a:rPr lang="nl-NL" dirty="0" smtClean="0"/>
              <a:t>Stelling 1 </a:t>
            </a:r>
          </a:p>
          <a:p>
            <a:pPr lvl="1"/>
            <a:r>
              <a:rPr lang="nl-NL" dirty="0" smtClean="0"/>
              <a:t>Communicatie</a:t>
            </a:r>
            <a:r>
              <a:rPr lang="nl-NL" dirty="0"/>
              <a:t>: één blik en ik weet genoeg</a:t>
            </a:r>
            <a:r>
              <a:rPr lang="nl-NL" dirty="0" smtClean="0"/>
              <a:t>.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Stelling 2 </a:t>
            </a:r>
          </a:p>
          <a:p>
            <a:pPr lvl="1"/>
            <a:r>
              <a:rPr lang="nl-NL" dirty="0" smtClean="0"/>
              <a:t>In </a:t>
            </a:r>
            <a:r>
              <a:rPr lang="nl-NL" dirty="0"/>
              <a:t>ons toekomstige beroep is verbale communicatie belangrijker dan non-verbale communicatie. </a:t>
            </a:r>
            <a:endParaRPr lang="nl-NL" dirty="0" smtClean="0"/>
          </a:p>
          <a:p>
            <a:pPr lvl="1"/>
            <a:endParaRPr lang="nl-NL" dirty="0" smtClean="0"/>
          </a:p>
          <a:p>
            <a:r>
              <a:rPr lang="nl-NL" dirty="0" smtClean="0"/>
              <a:t>Stelling 3 </a:t>
            </a:r>
          </a:p>
          <a:p>
            <a:pPr lvl="1"/>
            <a:r>
              <a:rPr lang="nl-NL" dirty="0" smtClean="0"/>
              <a:t>Non-verbale </a:t>
            </a:r>
            <a:r>
              <a:rPr lang="nl-NL" dirty="0"/>
              <a:t>boodschappen worden eerder geloofd dan verbale. </a:t>
            </a:r>
            <a:endParaRPr lang="nl-NL" dirty="0" smtClean="0"/>
          </a:p>
          <a:p>
            <a:pPr lvl="1"/>
            <a:endParaRPr lang="nl-NL" dirty="0" smtClean="0"/>
          </a:p>
          <a:p>
            <a:r>
              <a:rPr lang="nl-NL" dirty="0" smtClean="0"/>
              <a:t>Stelling 4 </a:t>
            </a:r>
          </a:p>
          <a:p>
            <a:pPr lvl="1"/>
            <a:r>
              <a:rPr lang="nl-NL" dirty="0" smtClean="0"/>
              <a:t>Communiceren </a:t>
            </a:r>
            <a:r>
              <a:rPr lang="nl-NL" dirty="0"/>
              <a:t>is makkelijk, iedereen kan het.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Opdracht 1 Geef je mening: stellingenspel* </a:t>
            </a:r>
          </a:p>
        </p:txBody>
      </p:sp>
    </p:spTree>
    <p:extLst>
      <p:ext uri="{BB962C8B-B14F-4D97-AF65-F5344CB8AC3E}">
        <p14:creationId xmlns:p14="http://schemas.microsoft.com/office/powerpoint/2010/main" val="357695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 communicatie met woorden 		</a:t>
            </a:r>
          </a:p>
          <a:p>
            <a:pPr lvl="1"/>
            <a:r>
              <a:rPr lang="nl-NL" dirty="0" smtClean="0"/>
              <a:t>Mondeling &gt; je spreekt woorden uit</a:t>
            </a:r>
          </a:p>
          <a:p>
            <a:pPr lvl="1"/>
            <a:r>
              <a:rPr lang="nl-NL" dirty="0" smtClean="0"/>
              <a:t>Schriftelijk &gt; je schrijft of typt woorden</a:t>
            </a:r>
            <a:endParaRPr lang="nl-NL" dirty="0"/>
          </a:p>
          <a:p>
            <a:pPr lvl="1"/>
            <a:endParaRPr lang="nl-NL" dirty="0" smtClean="0"/>
          </a:p>
          <a:p>
            <a:endParaRPr lang="nl-NL" dirty="0" smtClean="0"/>
          </a:p>
          <a:p>
            <a:pPr lvl="2"/>
            <a:r>
              <a:rPr lang="nl-NL" dirty="0" smtClean="0"/>
              <a:t>Ook met gebaren en computer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Verbale communicatie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999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Communicatie zonder woorden</a:t>
            </a:r>
          </a:p>
          <a:p>
            <a:pPr lvl="1"/>
            <a:r>
              <a:rPr lang="nl-NL" dirty="0" smtClean="0"/>
              <a:t>Stem</a:t>
            </a:r>
          </a:p>
          <a:p>
            <a:pPr lvl="1"/>
            <a:r>
              <a:rPr lang="nl-NL" dirty="0" smtClean="0"/>
              <a:t>Uiterlijk</a:t>
            </a:r>
          </a:p>
          <a:p>
            <a:pPr lvl="1"/>
            <a:r>
              <a:rPr lang="nl-NL" dirty="0" smtClean="0"/>
              <a:t>Lichaamshouding</a:t>
            </a:r>
          </a:p>
          <a:p>
            <a:pPr lvl="1"/>
            <a:r>
              <a:rPr lang="nl-NL" dirty="0" smtClean="0"/>
              <a:t>Gebaren</a:t>
            </a:r>
          </a:p>
          <a:p>
            <a:pPr lvl="1"/>
            <a:r>
              <a:rPr lang="nl-NL" dirty="0" smtClean="0"/>
              <a:t>gezichtsuitdrukking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Non verbale communicatie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537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Aangepast 1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7030A0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6341</TotalTime>
  <Words>648</Words>
  <Application>Microsoft Office PowerPoint</Application>
  <PresentationFormat>Diavoorstelling (4:3)</PresentationFormat>
  <Paragraphs>135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Concours</vt:lpstr>
      <vt:lpstr>Agogische vakken</vt:lpstr>
      <vt:lpstr>Doel van deze les</vt:lpstr>
      <vt:lpstr>Les 1</vt:lpstr>
      <vt:lpstr>communicatie</vt:lpstr>
      <vt:lpstr>Communicatie proces</vt:lpstr>
      <vt:lpstr>Communicatie en ruis</vt:lpstr>
      <vt:lpstr>Opdracht 1 Geef je mening: stellingenspel* </vt:lpstr>
      <vt:lpstr>Verbale communicatie</vt:lpstr>
      <vt:lpstr>Non verbale communicatie</vt:lpstr>
      <vt:lpstr>Individueel opdracht  non verbaal en verbale communicatie</vt:lpstr>
      <vt:lpstr>Opdracht Lopen of stilstaan: dramaoefening* </vt:lpstr>
      <vt:lpstr>Nabespreking Opdracht Lopen of stilstaan: dramaoefening* </vt:lpstr>
      <vt:lpstr>Opdracht manieren van communiceren</vt:lpstr>
      <vt:lpstr>Doelen van communicatie</vt:lpstr>
      <vt:lpstr>Opdracht Situatieschets** </vt:lpstr>
      <vt:lpstr>Evaluatie en afronding</vt:lpstr>
    </vt:vector>
  </TitlesOfParts>
  <Company>SGBonaire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Agogische vakken</dc:title>
  <dc:creator>Suzette Bergland-Balentin</dc:creator>
  <cp:lastModifiedBy>Emily Kocks</cp:lastModifiedBy>
  <cp:revision>159</cp:revision>
  <cp:lastPrinted>2018-05-16T21:34:33Z</cp:lastPrinted>
  <dcterms:created xsi:type="dcterms:W3CDTF">2018-01-10T03:59:02Z</dcterms:created>
  <dcterms:modified xsi:type="dcterms:W3CDTF">2018-06-06T22:59:50Z</dcterms:modified>
</cp:coreProperties>
</file>